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2" r:id="rId18"/>
    <p:sldId id="273" r:id="rId19"/>
  </p:sldIdLst>
  <p:sldSz cx="12192000" cy="6858000"/>
  <p:notesSz cx="6858000" cy="9144000"/>
  <p:defaultTextStyle>
    <a:lvl1pPr defTabSz="457200">
      <a:defRPr>
        <a:latin typeface="+mj-lt"/>
        <a:ea typeface="+mj-ea"/>
        <a:cs typeface="+mj-cs"/>
        <a:sym typeface="Helvetica"/>
      </a:defRPr>
    </a:lvl1pPr>
    <a:lvl2pPr defTabSz="457200">
      <a:defRPr>
        <a:latin typeface="+mj-lt"/>
        <a:ea typeface="+mj-ea"/>
        <a:cs typeface="+mj-cs"/>
        <a:sym typeface="Helvetica"/>
      </a:defRPr>
    </a:lvl2pPr>
    <a:lvl3pPr defTabSz="457200">
      <a:defRPr>
        <a:latin typeface="+mj-lt"/>
        <a:ea typeface="+mj-ea"/>
        <a:cs typeface="+mj-cs"/>
        <a:sym typeface="Helvetica"/>
      </a:defRPr>
    </a:lvl3pPr>
    <a:lvl4pPr defTabSz="457200">
      <a:defRPr>
        <a:latin typeface="+mj-lt"/>
        <a:ea typeface="+mj-ea"/>
        <a:cs typeface="+mj-cs"/>
        <a:sym typeface="Helvetica"/>
      </a:defRPr>
    </a:lvl4pPr>
    <a:lvl5pPr defTabSz="457200">
      <a:defRPr>
        <a:latin typeface="+mj-lt"/>
        <a:ea typeface="+mj-ea"/>
        <a:cs typeface="+mj-cs"/>
        <a:sym typeface="Helvetica"/>
      </a:defRPr>
    </a:lvl5pPr>
    <a:lvl6pPr defTabSz="457200">
      <a:defRPr>
        <a:latin typeface="+mj-lt"/>
        <a:ea typeface="+mj-ea"/>
        <a:cs typeface="+mj-cs"/>
        <a:sym typeface="Helvetica"/>
      </a:defRPr>
    </a:lvl6pPr>
    <a:lvl7pPr defTabSz="457200">
      <a:defRPr>
        <a:latin typeface="+mj-lt"/>
        <a:ea typeface="+mj-ea"/>
        <a:cs typeface="+mj-cs"/>
        <a:sym typeface="Helvetica"/>
      </a:defRPr>
    </a:lvl7pPr>
    <a:lvl8pPr defTabSz="457200">
      <a:defRPr>
        <a:latin typeface="+mj-lt"/>
        <a:ea typeface="+mj-ea"/>
        <a:cs typeface="+mj-cs"/>
        <a:sym typeface="Helvetica"/>
      </a:defRPr>
    </a:lvl8pPr>
    <a:lvl9pPr defTabSz="457200"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DEDCE"/>
          </a:solidFill>
        </a:fill>
      </a:tcStyle>
    </a:wholeTbl>
    <a:band2H>
      <a:tcTxStyle/>
      <a:tcStyle>
        <a:tcBdr/>
        <a:fill>
          <a:solidFill>
            <a:srgbClr val="EFF6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ACD4C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ACD4C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ACD4C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FD0CD"/>
          </a:solidFill>
        </a:fill>
      </a:tcStyle>
    </a:wholeTbl>
    <a:band2H>
      <a:tcTxStyle/>
      <a:tcStyle>
        <a:tcBdr/>
        <a:fill>
          <a:solidFill>
            <a:srgbClr val="F7E9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3594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3594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35940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9EAE1"/>
          </a:solidFill>
        </a:fill>
      </a:tcStyle>
    </a:wholeTbl>
    <a:band2H>
      <a:tcTxStyle/>
      <a:tcStyle>
        <a:tcBdr/>
        <a:fill>
          <a:solidFill>
            <a:srgbClr val="EDF5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AC4A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AC4A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AC4A7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CD4C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CD4C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121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 descr="\\DROBO-FS\QuickDrops\JB\PPTX NG\Droplets\LightingOverlay.png"/>
          <p:cNvPicPr/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01"/>
          <p:cNvGrpSpPr/>
          <p:nvPr/>
        </p:nvGrpSpPr>
        <p:grpSpPr>
          <a:xfrm>
            <a:off x="-3" y="0"/>
            <a:ext cx="2297913" cy="6858002"/>
            <a:chOff x="-1" y="0"/>
            <a:chExt cx="2297912" cy="6858001"/>
          </a:xfrm>
        </p:grpSpPr>
        <p:sp>
          <p:nvSpPr>
            <p:cNvPr id="47" name="Shape 47"/>
            <p:cNvSpPr/>
            <p:nvPr/>
          </p:nvSpPr>
          <p:spPr>
            <a:xfrm>
              <a:off x="1209674" y="4763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128711" y="2176462"/>
              <a:ext cx="190503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1123948" y="4021137"/>
              <a:ext cx="190503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414336" y="9524"/>
              <a:ext cx="28577" cy="4481514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33373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90498" y="9525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1290637" y="14288"/>
              <a:ext cx="376241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600199" y="1801813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381124" y="9524"/>
              <a:ext cx="371477" cy="1425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643062" y="0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685924" y="142081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1685924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743074" y="4763"/>
              <a:ext cx="419103" cy="52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126456" y="488950"/>
              <a:ext cx="147640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52498" y="4763"/>
              <a:ext cx="152402" cy="90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8667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90586" y="1554163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38186" y="5622924"/>
              <a:ext cx="338140" cy="1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47698" y="5480049"/>
              <a:ext cx="157165" cy="157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6673" y="90328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-2" y="3897312"/>
              <a:ext cx="133352" cy="26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6673" y="414972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-2" y="1644650"/>
              <a:ext cx="133352" cy="269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673" y="1468438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95323" y="4763"/>
              <a:ext cx="309565" cy="1558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7148" y="48815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8111" y="5060949"/>
              <a:ext cx="304802" cy="17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1973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42936" y="6610350"/>
              <a:ext cx="23815" cy="242889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76198" y="6430962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-2" y="5978524"/>
              <a:ext cx="190502" cy="461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014411" y="1801813"/>
              <a:ext cx="214316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938211" y="2547937"/>
              <a:ext cx="166690" cy="160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5311" y="4762"/>
              <a:ext cx="638178" cy="4025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223962" y="1382713"/>
              <a:ext cx="142877" cy="47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300162" y="1849438"/>
              <a:ext cx="10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80986" y="3417887"/>
              <a:ext cx="142877" cy="474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38123" y="38830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761" y="2166937"/>
              <a:ext cx="114302" cy="45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2386" y="2066924"/>
              <a:ext cx="109540" cy="10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28724" y="4662487"/>
              <a:ext cx="23815" cy="2181226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319212" y="5041899"/>
              <a:ext cx="371477" cy="180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47762" y="44815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819148" y="3983037"/>
              <a:ext cx="347666" cy="286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8661" y="3806824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624012" y="4867274"/>
              <a:ext cx="190502" cy="188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404937" y="5422899"/>
              <a:ext cx="371477" cy="142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666874" y="5945187"/>
              <a:ext cx="152402" cy="912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709737" y="5246687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709737" y="5764212"/>
              <a:ext cx="190502" cy="190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766887" y="6330949"/>
              <a:ext cx="419103" cy="52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2147887" y="6221412"/>
              <a:ext cx="150024" cy="14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04823" y="9524"/>
              <a:ext cx="233365" cy="510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33411" y="5103812"/>
              <a:ext cx="185740" cy="18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  <a:latin typeface="Tw Cen MT"/>
                  <a:ea typeface="Tw Cen MT"/>
                  <a:cs typeface="Tw Cen MT"/>
                  <a:sym typeface="Tw Cen MT"/>
                </a:defRPr>
              </a:pPr>
              <a:endParaRPr/>
            </a:p>
          </p:txBody>
        </p:sp>
      </p:grp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1876424" y="0"/>
            <a:ext cx="8791576" cy="3509963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 lvl="0">
              <a:defRPr sz="1800" cap="none"/>
            </a:pPr>
            <a:r>
              <a:rPr sz="4800" cap="all"/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876424" y="3602037"/>
            <a:ext cx="8791576" cy="3255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2000" cap="all">
                <a:solidFill>
                  <a:srgbClr val="535353"/>
                </a:solidFill>
              </a:defRPr>
            </a:lvl1pPr>
            <a:lvl2pPr marL="685799" indent="-228599">
              <a:lnSpc>
                <a:spcPct val="120000"/>
              </a:lnSpc>
              <a:buFontTx/>
              <a:defRPr sz="2000" cap="all">
                <a:solidFill>
                  <a:srgbClr val="535353"/>
                </a:solidFill>
              </a:defRPr>
            </a:lvl2pPr>
            <a:lvl3pPr marL="1168400" indent="-254000">
              <a:lnSpc>
                <a:spcPct val="120000"/>
              </a:lnSpc>
              <a:buFontTx/>
              <a:defRPr sz="2000" cap="all">
                <a:solidFill>
                  <a:srgbClr val="535353"/>
                </a:solidFill>
              </a:defRPr>
            </a:lvl3pPr>
            <a:lvl4pPr marL="1657350" indent="-285750">
              <a:lnSpc>
                <a:spcPct val="120000"/>
              </a:lnSpc>
              <a:buFontTx/>
              <a:defRPr sz="2000" cap="all">
                <a:solidFill>
                  <a:srgbClr val="535353"/>
                </a:solidFill>
              </a:defRPr>
            </a:lvl4pPr>
            <a:lvl5pPr marL="2114550" indent="-285750">
              <a:lnSpc>
                <a:spcPct val="120000"/>
              </a:lnSpc>
              <a:buFontTx/>
              <a:defRPr sz="2000" cap="all">
                <a:solidFill>
                  <a:srgbClr val="535353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535353"/>
                </a:solidFill>
              </a:rP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9896909" y="5477190"/>
            <a:ext cx="771091" cy="231139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141409" y="875663"/>
            <a:ext cx="9912357" cy="4248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2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1141362" y="5124020"/>
            <a:ext cx="9910862" cy="17339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1141456" y="451261"/>
            <a:ext cx="9905956" cy="374567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1141409" y="4196936"/>
            <a:ext cx="9904460" cy="181692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446212" y="602069"/>
            <a:ext cx="9302754" cy="276348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idx="1"/>
          </p:nvPr>
        </p:nvSpPr>
        <p:spPr>
          <a:xfrm>
            <a:off x="1720644" y="3365555"/>
            <a:ext cx="8752300" cy="2263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0">
              <a:lnSpc>
                <a:spcPct val="120000"/>
              </a:lnSpc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903512" y="472332"/>
            <a:ext cx="60960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8000" cap="all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187" name="Shape 187"/>
          <p:cNvSpPr/>
          <p:nvPr/>
        </p:nvSpPr>
        <p:spPr>
          <a:xfrm>
            <a:off x="10537369" y="2504909"/>
            <a:ext cx="60960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8000" cap="all">
                <a:solidFill>
                  <a:srgbClr val="FFFFFF"/>
                </a:solidFill>
              </a:rPr>
              <a:t>”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1141409" y="0"/>
            <a:ext cx="9906003" cy="4645877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1141362" y="4657654"/>
            <a:ext cx="9904508" cy="22003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1pPr>
            <a:lvl2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2pPr>
            <a:lvl3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4pPr>
            <a:lvl5pPr marL="0" indent="0">
              <a:lnSpc>
                <a:spcPct val="120000"/>
              </a:lnSpc>
              <a:buSzTx/>
              <a:buFontTx/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1141412" y="567668"/>
            <a:ext cx="9906000" cy="1988865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1141409" y="2556530"/>
            <a:ext cx="3196902" cy="80373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1141411" y="113862"/>
            <a:ext cx="9906001" cy="2896475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1141412" y="3010336"/>
            <a:ext cx="3195242" cy="19705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buSzTx/>
              <a:buFontTx/>
              <a:buNone/>
              <a:defRPr sz="2000" cap="all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buSzTx/>
              <a:buFontTx/>
              <a:buNone/>
              <a:defRPr sz="2000" cap="all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buSzTx/>
              <a:buFontTx/>
              <a:buNone/>
              <a:defRPr sz="2000" cap="all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buSzTx/>
              <a:buFontTx/>
              <a:buNone/>
              <a:defRPr sz="2000" cap="all">
                <a:solidFill>
                  <a:srgbClr val="FFFFFF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000" cap="all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41412" y="466118"/>
            <a:ext cx="9906000" cy="178337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1141412" y="2249485"/>
            <a:ext cx="9906001" cy="460851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2.png" descr="\\DROBO-FS\QuickDrops\JB\PPTX NG\Droplets\LightingOverlay.png"/>
          <p:cNvPicPr/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Group 145"/>
          <p:cNvGrpSpPr/>
          <p:nvPr/>
        </p:nvGrpSpPr>
        <p:grpSpPr>
          <a:xfrm>
            <a:off x="-14289" y="-2"/>
            <a:ext cx="12053892" cy="6858006"/>
            <a:chOff x="0" y="0"/>
            <a:chExt cx="12053890" cy="6858004"/>
          </a:xfrm>
        </p:grpSpPr>
        <p:grpSp>
          <p:nvGrpSpPr>
            <p:cNvPr id="133" name="Group 133"/>
            <p:cNvGrpSpPr/>
            <p:nvPr/>
          </p:nvGrpSpPr>
          <p:grpSpPr>
            <a:xfrm>
              <a:off x="-1" y="-1"/>
              <a:ext cx="1213649" cy="6858006"/>
              <a:chOff x="0" y="0"/>
              <a:chExt cx="1213647" cy="6858004"/>
            </a:xfrm>
          </p:grpSpPr>
          <p:sp>
            <p:nvSpPr>
              <p:cNvPr id="107" name="Shape 107"/>
              <p:cNvSpPr/>
              <p:nvPr/>
            </p:nvSpPr>
            <p:spPr>
              <a:xfrm>
                <a:off x="128588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47625" y="217646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42863" y="4021139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214313" y="4762"/>
                <a:ext cx="369890" cy="1811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517525" y="1801813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560388" y="-1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603250" y="1420812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603250" y="903287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655638" y="-1"/>
                <a:ext cx="422278" cy="527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23813" y="1801813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763" y="3549651"/>
                <a:ext cx="147640" cy="481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142875" y="1382712"/>
                <a:ext cx="142877" cy="4762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219075" y="1849438"/>
                <a:ext cx="114302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147638" y="4662489"/>
                <a:ext cx="23815" cy="2181227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238125" y="5041901"/>
                <a:ext cx="369890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66675" y="4481514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-1" y="5627690"/>
                <a:ext cx="85728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541338" y="4867276"/>
                <a:ext cx="190502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323850" y="5422901"/>
                <a:ext cx="374652" cy="1425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584200" y="5945190"/>
                <a:ext cx="152402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627063" y="5246689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627063" y="5764215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684213" y="6330952"/>
                <a:ext cx="417514" cy="517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1063625" y="6221415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11386341" y="-1"/>
              <a:ext cx="667550" cy="6848481"/>
              <a:chOff x="-1" y="0"/>
              <a:chExt cx="667548" cy="6848479"/>
            </a:xfrm>
          </p:grpSpPr>
          <p:sp>
            <p:nvSpPr>
              <p:cNvPr id="134" name="Shape 134"/>
              <p:cNvSpPr/>
              <p:nvPr/>
            </p:nvSpPr>
            <p:spPr>
              <a:xfrm>
                <a:off x="111919" y="-1"/>
                <a:ext cx="417516" cy="51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259556" y="1539874"/>
                <a:ext cx="188916" cy="190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159544" y="5694365"/>
                <a:ext cx="298453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400845" y="5551490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338932" y="4761"/>
                <a:ext cx="304803" cy="154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264319" y="4867276"/>
                <a:ext cx="188916" cy="188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69056" y="5046664"/>
                <a:ext cx="307978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477045" y="6416677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567532" y="6596065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1141412" y="466118"/>
            <a:ext cx="9906000" cy="17833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 cap="none"/>
            </a:pPr>
            <a:r>
              <a:rPr sz="3600" cap="all"/>
              <a:t>Title Text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xfrm>
            <a:off x="1141412" y="2249485"/>
            <a:ext cx="9906001" cy="460851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000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1141411" y="0"/>
            <a:ext cx="9906001" cy="4271963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1" cy="24336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1800" cap="all">
                <a:solidFill>
                  <a:srgbClr val="FFFFFF"/>
                </a:solidFill>
              </a:defRPr>
            </a:lvl1pPr>
            <a:lvl2pPr marL="662939" indent="-205739">
              <a:lnSpc>
                <a:spcPct val="120000"/>
              </a:lnSpc>
              <a:buFontTx/>
              <a:defRPr sz="1800" cap="all">
                <a:solidFill>
                  <a:srgbClr val="FFFFFF"/>
                </a:solidFill>
              </a:defRPr>
            </a:lvl2pPr>
            <a:lvl3pPr marL="1143000" indent="-228600">
              <a:lnSpc>
                <a:spcPct val="120000"/>
              </a:lnSpc>
              <a:buFontTx/>
              <a:defRPr sz="1800" cap="all">
                <a:solidFill>
                  <a:srgbClr val="FFFFFF"/>
                </a:solidFill>
              </a:defRPr>
            </a:lvl3pPr>
            <a:lvl4pPr marL="1628775" indent="-257175">
              <a:lnSpc>
                <a:spcPct val="120000"/>
              </a:lnSpc>
              <a:buFontTx/>
              <a:defRPr sz="1800" cap="all">
                <a:solidFill>
                  <a:srgbClr val="FFFFFF"/>
                </a:solidFill>
              </a:defRPr>
            </a:lvl4pPr>
            <a:lvl5pPr marL="2085975" indent="-257175">
              <a:lnSpc>
                <a:spcPct val="120000"/>
              </a:lnSpc>
              <a:buFontTx/>
              <a:defRPr sz="1800" cap="all">
                <a:solidFill>
                  <a:srgbClr val="FFFFFF"/>
                </a:solidFill>
              </a:defRPr>
            </a:lvl5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Body Level One</a:t>
            </a:r>
          </a:p>
          <a:p>
            <a:pPr lvl="1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Body Level Two</a:t>
            </a:r>
          </a:p>
          <a:p>
            <a:pPr lvl="2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Body Level Three</a:t>
            </a:r>
          </a:p>
          <a:p>
            <a:pPr lvl="3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Body Level Four</a:t>
            </a:r>
          </a:p>
          <a:p>
            <a:pPr lvl="4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bg>
      <p:bgPr>
        <a:solidFill>
          <a:srgbClr val="000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1141412" y="466119"/>
            <a:ext cx="9906000" cy="1783367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1141409" y="2249484"/>
            <a:ext cx="4878391" cy="460851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1141411" y="578693"/>
            <a:ext cx="9906001" cy="155882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1370018" y="2137518"/>
            <a:ext cx="4649785" cy="93588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400" cap="all">
                <a:solidFill>
                  <a:srgbClr val="FFFFFF"/>
                </a:solidFill>
              </a:defRPr>
            </a:lvl1pPr>
            <a:lvl2pPr marL="731519" indent="-274319">
              <a:lnSpc>
                <a:spcPct val="90000"/>
              </a:lnSpc>
              <a:buFontTx/>
              <a:defRPr sz="2400" cap="all">
                <a:solidFill>
                  <a:srgbClr val="FFFFFF"/>
                </a:solidFill>
              </a:defRPr>
            </a:lvl2pPr>
            <a:lvl3pPr marL="1219200" indent="-304800">
              <a:lnSpc>
                <a:spcPct val="90000"/>
              </a:lnSpc>
              <a:buFontTx/>
              <a:defRPr sz="2400" cap="all">
                <a:solidFill>
                  <a:srgbClr val="FFFFFF"/>
                </a:solidFill>
              </a:defRPr>
            </a:lvl3pPr>
            <a:lvl4pPr marL="1714500" indent="-342900">
              <a:lnSpc>
                <a:spcPct val="90000"/>
              </a:lnSpc>
              <a:buFontTx/>
              <a:defRPr sz="2400" cap="all">
                <a:solidFill>
                  <a:srgbClr val="FFFFFF"/>
                </a:solidFill>
              </a:defRPr>
            </a:lvl4pPr>
            <a:lvl5pPr marL="2171700" indent="-342900">
              <a:lnSpc>
                <a:spcPct val="90000"/>
              </a:lnSpc>
              <a:buFontTx/>
              <a:defRPr sz="2400" cap="all">
                <a:solidFill>
                  <a:srgbClr val="FFFFFF"/>
                </a:solidFill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1141412" y="277207"/>
            <a:ext cx="9906000" cy="2161193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1146705" y="0"/>
            <a:ext cx="3856038" cy="2249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2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xfrm>
            <a:off x="5156200" y="0"/>
            <a:ext cx="5891211" cy="6383867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1141412" y="0"/>
            <a:ext cx="5934510" cy="22494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2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1141409" y="2249484"/>
            <a:ext cx="5934513" cy="46085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640079" indent="-182879">
              <a:lnSpc>
                <a:spcPct val="120000"/>
              </a:lnSpc>
              <a:buFontTx/>
              <a:defRPr sz="1600">
                <a:solidFill>
                  <a:srgbClr val="FFFFFF"/>
                </a:solidFill>
              </a:defRPr>
            </a:lvl2pPr>
            <a:lvl3pPr marL="1117600" indent="-203200">
              <a:lnSpc>
                <a:spcPct val="120000"/>
              </a:lnSpc>
              <a:buFontTx/>
              <a:defRPr sz="1600">
                <a:solidFill>
                  <a:srgbClr val="FFFFFF"/>
                </a:solidFill>
              </a:defRPr>
            </a:lvl3pPr>
            <a:lvl4pPr marL="1600200" indent="-228600">
              <a:lnSpc>
                <a:spcPct val="120000"/>
              </a:lnSpc>
              <a:buFontTx/>
              <a:defRPr sz="1600">
                <a:solidFill>
                  <a:srgbClr val="FFFFFF"/>
                </a:solidFill>
              </a:defRPr>
            </a:lvl4pPr>
            <a:lvl5pPr marL="2057400" indent="-228600">
              <a:lnSpc>
                <a:spcPct val="120000"/>
              </a:lnSpc>
              <a:buFontTx/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\\DROBO-FS\QuickDrops\JB\PPTX NG\Droplets\LightingOverlay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0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1"/>
          <p:cNvGrpSpPr/>
          <p:nvPr/>
        </p:nvGrpSpPr>
        <p:grpSpPr>
          <a:xfrm>
            <a:off x="-14288" y="0"/>
            <a:ext cx="12053891" cy="6858003"/>
            <a:chOff x="0" y="0"/>
            <a:chExt cx="12053890" cy="6858002"/>
          </a:xfrm>
        </p:grpSpPr>
        <p:grpSp>
          <p:nvGrpSpPr>
            <p:cNvPr id="29" name="Group 29"/>
            <p:cNvGrpSpPr/>
            <p:nvPr/>
          </p:nvGrpSpPr>
          <p:grpSpPr>
            <a:xfrm>
              <a:off x="-1" y="0"/>
              <a:ext cx="1213649" cy="6858003"/>
              <a:chOff x="0" y="0"/>
              <a:chExt cx="1213647" cy="6858002"/>
            </a:xfrm>
          </p:grpSpPr>
          <p:sp>
            <p:nvSpPr>
              <p:cNvPr id="3" name="Shape 3"/>
              <p:cNvSpPr/>
              <p:nvPr/>
            </p:nvSpPr>
            <p:spPr>
              <a:xfrm>
                <a:off x="128587" y="4763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47625" y="2176462"/>
                <a:ext cx="190501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42863" y="4021137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214313" y="4763"/>
                <a:ext cx="369890" cy="181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7" name="Shape 7"/>
              <p:cNvSpPr/>
              <p:nvPr/>
            </p:nvSpPr>
            <p:spPr>
              <a:xfrm>
                <a:off x="517525" y="1801812"/>
                <a:ext cx="190501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8" name="Shape 8"/>
              <p:cNvSpPr/>
              <p:nvPr/>
            </p:nvSpPr>
            <p:spPr>
              <a:xfrm>
                <a:off x="300038" y="4762"/>
                <a:ext cx="369890" cy="143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560388" y="0"/>
                <a:ext cx="152402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603250" y="1420812"/>
                <a:ext cx="190501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603250" y="903287"/>
                <a:ext cx="190501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655638" y="0"/>
                <a:ext cx="422278" cy="52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1042193" y="488949"/>
                <a:ext cx="147641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3813" y="1801812"/>
                <a:ext cx="123827" cy="127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5" name="Shape 15"/>
              <p:cNvSpPr/>
              <p:nvPr/>
            </p:nvSpPr>
            <p:spPr>
              <a:xfrm>
                <a:off x="4763" y="3549649"/>
                <a:ext cx="147640" cy="481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142875" y="1382712"/>
                <a:ext cx="142876" cy="476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219075" y="1849437"/>
                <a:ext cx="114301" cy="107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147637" y="4662488"/>
                <a:ext cx="23815" cy="2181226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238125" y="5041900"/>
                <a:ext cx="369890" cy="1801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66675" y="4481512"/>
                <a:ext cx="190501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-1" y="5627688"/>
                <a:ext cx="85727" cy="1216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41338" y="4867275"/>
                <a:ext cx="190502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323850" y="5422900"/>
                <a:ext cx="374651" cy="142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584200" y="5945188"/>
                <a:ext cx="152401" cy="91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627063" y="5246688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27063" y="5764213"/>
                <a:ext cx="190502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684213" y="6330950"/>
                <a:ext cx="417514" cy="517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1063625" y="6221413"/>
                <a:ext cx="150023" cy="147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1386342" y="0"/>
              <a:ext cx="667549" cy="6848478"/>
              <a:chOff x="-1" y="0"/>
              <a:chExt cx="667547" cy="6848477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111919" y="0"/>
                <a:ext cx="417515" cy="512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-2" y="474662"/>
                <a:ext cx="150023" cy="15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259556" y="1539874"/>
                <a:ext cx="188915" cy="190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159544" y="5694363"/>
                <a:ext cx="298452" cy="1154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400844" y="5551488"/>
                <a:ext cx="157165" cy="155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338931" y="4762"/>
                <a:ext cx="304803" cy="154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264319" y="4867275"/>
                <a:ext cx="188915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69056" y="5046662"/>
                <a:ext cx="307977" cy="1801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7044" y="6416675"/>
                <a:ext cx="190503" cy="1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67531" y="6596063"/>
                <a:ext cx="23815" cy="252414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>
                  <a:defRPr>
                    <a:solidFill>
                      <a:srgbClr val="FFFFFF"/>
                    </a:solidFill>
                    <a:latin typeface="Tw Cen MT"/>
                    <a:ea typeface="Tw Cen MT"/>
                    <a:cs typeface="Tw Cen MT"/>
                    <a:sym typeface="Tw Cen MT"/>
                  </a:defRPr>
                </a:pPr>
                <a:endParaRPr/>
              </a:p>
            </p:txBody>
          </p:sp>
        </p:grpSp>
      </p:grp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9042400" y="0"/>
            <a:ext cx="2005011" cy="640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1141409" y="609598"/>
            <a:ext cx="7748592" cy="6248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0276320" y="5950265"/>
            <a:ext cx="771091" cy="2311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1pPr>
      <a:lvl2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2pPr>
      <a:lvl3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3pPr>
      <a:lvl4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4pPr>
      <a:lvl5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5pPr>
      <a:lvl6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6pPr>
      <a:lvl7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7pPr>
      <a:lvl8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8pPr>
      <a:lvl9pPr>
        <a:lnSpc>
          <a:spcPct val="90000"/>
        </a:lnSpc>
        <a:defRPr sz="3600" cap="all">
          <a:solidFill>
            <a:srgbClr val="FFFFFF"/>
          </a:solidFill>
          <a:latin typeface="Tw Cen MT"/>
          <a:ea typeface="Tw Cen MT"/>
          <a:cs typeface="Tw Cen MT"/>
          <a:sym typeface="Tw Cen MT"/>
        </a:defRPr>
      </a:lvl9pPr>
    </p:titleStyle>
    <p:bodyStyle>
      <a:lvl1pPr marL="209550" indent="-209550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1pPr>
      <a:lvl2pPr marL="708659" indent="-251459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2pPr>
      <a:lvl3pPr marL="1193800" indent="-279400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3pPr>
      <a:lvl4pPr marL="1685925" indent="-314325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4pPr>
      <a:lvl5pPr marL="2143125" indent="-314325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5pPr>
      <a:lvl6pPr marL="2645227" indent="-359227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6pPr>
      <a:lvl7pPr marL="3102427" indent="-359227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7pPr>
      <a:lvl8pPr marL="3559628" indent="-359228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8pPr>
      <a:lvl9pPr marL="4016828" indent="-359228">
        <a:lnSpc>
          <a:spcPct val="96000"/>
        </a:lnSpc>
        <a:spcBef>
          <a:spcPts val="1000"/>
        </a:spcBef>
        <a:buSzPct val="125000"/>
        <a:buFont typeface="Arial"/>
        <a:buChar char="•"/>
        <a:defRPr sz="2200">
          <a:latin typeface="Tw Cen MT"/>
          <a:ea typeface="Tw Cen MT"/>
          <a:cs typeface="Tw Cen MT"/>
          <a:sym typeface="Tw Cen MT"/>
        </a:defRPr>
      </a:lvl9pPr>
    </p:bodyStyle>
    <p:otherStyle>
      <a:lvl1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1pPr>
      <a:lvl2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2pPr>
      <a:lvl3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3pPr>
      <a:lvl4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4pPr>
      <a:lvl5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5pPr>
      <a:lvl6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6pPr>
      <a:lvl7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7pPr>
      <a:lvl8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8pPr>
      <a:lvl9pPr algn="r" defTabSz="457200">
        <a:defRPr sz="1000">
          <a:solidFill>
            <a:schemeClr val="tx1"/>
          </a:solidFill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ftp1.digi.com/support/documentation/90000976_V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4800" cap="all" dirty="0"/>
              <a:t>FLOOD ALERT SYSTEM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xfrm>
            <a:off x="1876424" y="3602037"/>
            <a:ext cx="8791576" cy="247096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r>
              <a:rPr cap="all" dirty="0">
                <a:solidFill>
                  <a:srgbClr val="535353"/>
                </a:solidFill>
              </a:rPr>
              <a:t>Using a </a:t>
            </a:r>
            <a:r>
              <a:rPr cap="all" dirty="0" err="1">
                <a:solidFill>
                  <a:srgbClr val="535353"/>
                </a:solidFill>
              </a:rPr>
              <a:t>zigbee</a:t>
            </a:r>
            <a:r>
              <a:rPr cap="all" dirty="0">
                <a:solidFill>
                  <a:srgbClr val="535353"/>
                </a:solidFill>
              </a:rPr>
              <a:t> SENSOR </a:t>
            </a:r>
            <a:r>
              <a:rPr cap="all" dirty="0" err="1">
                <a:solidFill>
                  <a:srgbClr val="535353"/>
                </a:solidFill>
              </a:rPr>
              <a:t>NETWORk</a:t>
            </a:r>
            <a:endParaRPr dirty="0">
              <a:solidFill>
                <a:srgbClr val="535353"/>
              </a:solidFill>
            </a:endParaRPr>
          </a:p>
          <a:p>
            <a:pPr lvl="0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endParaRPr dirty="0">
              <a:solidFill>
                <a:srgbClr val="535353"/>
              </a:solidFill>
            </a:endParaRPr>
          </a:p>
          <a:p>
            <a:pPr lvl="0" algn="r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r>
              <a:rPr dirty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ITMT 492 – Embedded Systems</a:t>
            </a:r>
            <a:endParaRPr dirty="0">
              <a:solidFill>
                <a:schemeClr val="tx1"/>
              </a:solidFill>
            </a:endParaRPr>
          </a:p>
          <a:p>
            <a:pPr lvl="0" algn="r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r>
              <a:rPr dirty="0" smtClean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Israel </a:t>
            </a:r>
            <a:r>
              <a:rPr dirty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Aires</a:t>
            </a:r>
            <a:endParaRPr dirty="0">
              <a:solidFill>
                <a:schemeClr val="tx1"/>
              </a:solidFill>
            </a:endParaRPr>
          </a:p>
          <a:p>
            <a:pPr lvl="0" algn="r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r>
              <a:rPr dirty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Luiz </a:t>
            </a:r>
            <a:r>
              <a:rPr dirty="0" smtClean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Pinto</a:t>
            </a:r>
            <a:endParaRPr lang="en-US" dirty="0" smtClean="0">
              <a:solidFill>
                <a:schemeClr val="tx1"/>
              </a:solidFill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r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rPr>
              <a:t>ysson Souza</a:t>
            </a:r>
            <a:endParaRPr lang="en-US" dirty="0">
              <a:solidFill>
                <a:schemeClr val="tx1"/>
              </a:solidFill>
            </a:endParaRPr>
          </a:p>
          <a:p>
            <a:pPr lvl="0" algn="r">
              <a:lnSpc>
                <a:spcPct val="96000"/>
              </a:lnSpc>
              <a:defRPr sz="1800" cap="none">
                <a:solidFill>
                  <a:srgbClr val="000000"/>
                </a:solidFill>
              </a:defRPr>
            </a:pPr>
            <a:endParaRPr dirty="0">
              <a:solidFill>
                <a:srgbClr val="535353"/>
              </a:solidFill>
              <a:effectLst>
                <a:outerShdw blurRad="38100" dist="19050" dir="2700000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Sensor Modules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1141413" y="2118423"/>
            <a:ext cx="4445573" cy="64001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How the Ultrasonic Sensor works:</a:t>
            </a:r>
          </a:p>
        </p:txBody>
      </p:sp>
      <p:pic>
        <p:nvPicPr>
          <p:cNvPr id="271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426" y="3240040"/>
            <a:ext cx="5556372" cy="260628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7726680" y="2779776"/>
            <a:ext cx="386869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lvl="0"/>
            <a:r>
              <a:rPr dirty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Distance = </a:t>
            </a:r>
            <a:r>
              <a:rPr lang="en-US"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(</a:t>
            </a:r>
            <a:r>
              <a:rPr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Speed</a:t>
            </a:r>
            <a:r>
              <a:rPr lang="en-US"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 </a:t>
            </a:r>
            <a:r>
              <a:rPr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Of</a:t>
            </a:r>
            <a:r>
              <a:rPr lang="en-US"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 </a:t>
            </a:r>
            <a:r>
              <a:rPr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Sound </a:t>
            </a:r>
            <a:r>
              <a:rPr dirty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* </a:t>
            </a:r>
            <a:r>
              <a:rPr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Time</a:t>
            </a:r>
            <a:r>
              <a:rPr lang="en-US" dirty="0" smtClean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) / 2</a:t>
            </a:r>
            <a:endParaRPr dirty="0">
              <a:solidFill>
                <a:srgbClr val="535353"/>
              </a:solidFill>
              <a:latin typeface="Tw Cen MT"/>
              <a:ea typeface="Tw Cen MT"/>
              <a:cs typeface="Tw Cen MT"/>
              <a:sym typeface="Tw Cen MT"/>
            </a:endParaRPr>
          </a:p>
          <a:p>
            <a:pPr lvl="0"/>
            <a:endParaRPr dirty="0">
              <a:solidFill>
                <a:srgbClr val="535353"/>
              </a:solidFill>
              <a:latin typeface="Tw Cen MT"/>
              <a:ea typeface="Tw Cen MT"/>
              <a:cs typeface="Tw Cen MT"/>
              <a:sym typeface="Tw Cen MT"/>
            </a:endParaRPr>
          </a:p>
          <a:p>
            <a:pPr lvl="0"/>
            <a:r>
              <a:rPr dirty="0">
                <a:solidFill>
                  <a:srgbClr val="535353"/>
                </a:solidFill>
                <a:latin typeface="Tw Cen MT"/>
                <a:ea typeface="Tw Cen MT"/>
                <a:cs typeface="Tw Cen MT"/>
                <a:sym typeface="Tw Cen MT"/>
              </a:rPr>
              <a:t>The Distance is divided by 2 to get the distance from the sensor to the object.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Sensor Modules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xfrm>
            <a:off x="1141411" y="2097090"/>
            <a:ext cx="9906001" cy="2085805"/>
          </a:xfrm>
          <a:prstGeom prst="rect">
            <a:avLst/>
          </a:prstGeom>
        </p:spPr>
        <p:txBody>
          <a:bodyPr/>
          <a:lstStyle/>
          <a:p>
            <a:pPr marL="292100" lvl="0" indent="-292100">
              <a:defRPr sz="1800"/>
            </a:pPr>
            <a:r>
              <a:rPr sz="2300" dirty="0" smtClean="0"/>
              <a:t>The</a:t>
            </a:r>
            <a:r>
              <a:rPr lang="en-US" sz="2300" dirty="0" smtClean="0"/>
              <a:t> Arduino uses the </a:t>
            </a:r>
            <a:r>
              <a:rPr lang="en-US" sz="2300" dirty="0" err="1" smtClean="0"/>
              <a:t>Xbee</a:t>
            </a:r>
            <a:r>
              <a:rPr lang="en-US" sz="2300" dirty="0" smtClean="0"/>
              <a:t> to</a:t>
            </a:r>
            <a:r>
              <a:rPr sz="2300" dirty="0" smtClean="0"/>
              <a:t> sen</a:t>
            </a:r>
            <a:r>
              <a:rPr lang="en-US" sz="2300" dirty="0" smtClean="0"/>
              <a:t>d the data</a:t>
            </a:r>
            <a:r>
              <a:rPr sz="2300" dirty="0" smtClean="0"/>
              <a:t> </a:t>
            </a:r>
            <a:r>
              <a:rPr sz="2300" dirty="0"/>
              <a:t>hop-by-hop until it reaches the Data Central module.</a:t>
            </a:r>
          </a:p>
          <a:p>
            <a:pPr marL="292100" lvl="0" indent="-292100">
              <a:defRPr sz="1800"/>
            </a:pPr>
            <a:r>
              <a:rPr sz="2300" dirty="0"/>
              <a:t>Each Sensor Module is located along the river with the sensor at the top of the river.</a:t>
            </a:r>
          </a:p>
          <a:p>
            <a:pPr marL="292100" lvl="0" indent="-292100">
              <a:defRPr sz="1800"/>
            </a:pPr>
            <a:r>
              <a:rPr sz="2300" dirty="0"/>
              <a:t>They can be up to 3 kilometers apart from each other.</a:t>
            </a:r>
          </a:p>
        </p:txBody>
      </p:sp>
      <p:sp>
        <p:nvSpPr>
          <p:cNvPr id="276" name="Shape 276"/>
          <p:cNvSpPr/>
          <p:nvPr/>
        </p:nvSpPr>
        <p:spPr>
          <a:xfrm>
            <a:off x="2411259" y="4657384"/>
            <a:ext cx="1462279" cy="332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/>
            <a:r>
              <a:rPr dirty="0"/>
              <a:t>Sensor Module</a:t>
            </a:r>
          </a:p>
        </p:txBody>
      </p:sp>
      <p:sp>
        <p:nvSpPr>
          <p:cNvPr id="277" name="Shape 277"/>
          <p:cNvSpPr/>
          <p:nvPr/>
        </p:nvSpPr>
        <p:spPr>
          <a:xfrm>
            <a:off x="3873536" y="4823752"/>
            <a:ext cx="1434847" cy="1"/>
          </a:xfrm>
          <a:prstGeom prst="line">
            <a:avLst/>
          </a:prstGeom>
          <a:ln w="15875">
            <a:solidFill>
              <a:srgbClr val="9ACD4C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308382" y="4661956"/>
            <a:ext cx="1462279" cy="332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/>
            <a:r>
              <a:rPr dirty="0"/>
              <a:t>Sensor Module</a:t>
            </a:r>
          </a:p>
        </p:txBody>
      </p:sp>
      <p:sp>
        <p:nvSpPr>
          <p:cNvPr id="279" name="Shape 279"/>
          <p:cNvSpPr/>
          <p:nvPr/>
        </p:nvSpPr>
        <p:spPr>
          <a:xfrm>
            <a:off x="6770661" y="4830109"/>
            <a:ext cx="1418083" cy="1"/>
          </a:xfrm>
          <a:prstGeom prst="line">
            <a:avLst/>
          </a:prstGeom>
          <a:ln w="15875">
            <a:solidFill>
              <a:srgbClr val="9ACD4C"/>
            </a:solidFill>
            <a:tailEnd type="triangle"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8205506" y="4657384"/>
            <a:ext cx="1462279" cy="332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/>
            <a:r>
              <a:t>Data Central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3536" y="4521350"/>
            <a:ext cx="134049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 km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58242" y="4521350"/>
            <a:ext cx="61415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 km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 dirty="0"/>
              <a:t>Data central</a:t>
            </a:r>
          </a:p>
        </p:txBody>
      </p:sp>
      <p:pic>
        <p:nvPicPr>
          <p:cNvPr id="283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1135" y="3350502"/>
            <a:ext cx="1942662" cy="1456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1158" y="5145880"/>
            <a:ext cx="1820068" cy="1820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5943" y="4872189"/>
            <a:ext cx="2009849" cy="200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91554" y="4788277"/>
            <a:ext cx="2637179" cy="217767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1250828" y="1871932"/>
            <a:ext cx="9532193" cy="313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26861" lvl="0" indent="-426861">
              <a:buSzPct val="100000"/>
              <a:buFont typeface="Arial" panose="020B0604020202020204" pitchFamily="34" charset="0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data central is secured within a building located near the </a:t>
            </a:r>
            <a:r>
              <a:rPr lang="en-US" sz="2200" dirty="0" smtClean="0">
                <a:latin typeface="Tw Cen MT"/>
                <a:ea typeface="Tw Cen MT"/>
                <a:cs typeface="Tw Cen MT"/>
                <a:sym typeface="Tw Cen MT"/>
              </a:rPr>
              <a:t>river</a:t>
            </a:r>
            <a:r>
              <a:rPr sz="2200" dirty="0" smtClean="0">
                <a:latin typeface="Tw Cen MT"/>
                <a:ea typeface="Tw Cen MT"/>
                <a:cs typeface="Tw Cen MT"/>
                <a:sym typeface="Tw Cen MT"/>
              </a:rPr>
              <a:t>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200"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buSzPct val="100000"/>
              <a:buFont typeface="Arial" panose="020B0604020202020204" pitchFamily="34" charset="0"/>
              <a:buChar char="•"/>
            </a:pPr>
            <a:r>
              <a:rPr sz="2200" dirty="0" smtClean="0">
                <a:latin typeface="Tw Cen MT"/>
                <a:ea typeface="Tw Cen MT"/>
                <a:cs typeface="Tw Cen MT"/>
                <a:sym typeface="Tw Cen MT"/>
              </a:rPr>
              <a:t>A</a:t>
            </a:r>
            <a:r>
              <a:rPr lang="en-US" sz="2200" dirty="0" smtClean="0">
                <a:latin typeface="Tw Cen MT"/>
                <a:ea typeface="Tw Cen MT"/>
                <a:cs typeface="Tw Cen MT"/>
                <a:sym typeface="Tw Cen MT"/>
              </a:rPr>
              <a:t>n</a:t>
            </a:r>
            <a:r>
              <a:rPr sz="2200" dirty="0" smtClean="0">
                <a:latin typeface="Tw Cen MT"/>
                <a:ea typeface="Tw Cen MT"/>
                <a:cs typeface="Tw Cen MT"/>
                <a:sym typeface="Tw Cen MT"/>
              </a:rPr>
              <a:t> </a:t>
            </a:r>
            <a:r>
              <a:rPr sz="2200" dirty="0" err="1">
                <a:latin typeface="Tw Cen MT"/>
                <a:ea typeface="Tw Cen MT"/>
                <a:cs typeface="Tw Cen MT"/>
                <a:sym typeface="Tw Cen MT"/>
              </a:rPr>
              <a:t>XBee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 radio module is configured as a coordinator, which setup the mesh network.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349250" lvl="0" indent="-349250">
              <a:buSzPct val="100000"/>
              <a:buFont typeface="Arial" panose="020B0604020202020204" pitchFamily="34" charset="0"/>
              <a:buChar char="•"/>
            </a:pPr>
            <a:endParaRPr sz="2200"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buSzPct val="100000"/>
              <a:buFont typeface="Arial" panose="020B0604020202020204" pitchFamily="34" charset="0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An Arduino Uno that is </a:t>
            </a:r>
            <a:r>
              <a:rPr sz="2200" dirty="0" smtClean="0">
                <a:latin typeface="Tw Cen MT"/>
                <a:ea typeface="Tw Cen MT"/>
                <a:cs typeface="Tw Cen MT"/>
                <a:sym typeface="Tw Cen MT"/>
              </a:rPr>
              <a:t>connected</a:t>
            </a:r>
            <a:r>
              <a:rPr lang="en-US" sz="2200" dirty="0" smtClean="0">
                <a:latin typeface="Tw Cen MT"/>
                <a:ea typeface="Tw Cen MT"/>
                <a:cs typeface="Tw Cen MT"/>
                <a:sym typeface="Tw Cen MT"/>
              </a:rPr>
              <a:t> to an </a:t>
            </a:r>
            <a:r>
              <a:rPr lang="en-US" sz="2200" dirty="0" err="1" smtClean="0">
                <a:latin typeface="Tw Cen MT"/>
                <a:ea typeface="Tw Cen MT"/>
                <a:cs typeface="Tw Cen MT"/>
                <a:sym typeface="Tw Cen MT"/>
              </a:rPr>
              <a:t>XBee</a:t>
            </a:r>
            <a:r>
              <a:rPr sz="2200" dirty="0" smtClean="0">
                <a:latin typeface="Tw Cen MT"/>
                <a:ea typeface="Tw Cen MT"/>
                <a:cs typeface="Tw Cen MT"/>
                <a:sym typeface="Tw Cen MT"/>
              </a:rPr>
              <a:t> uses 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an Ethernet shield to connect to a network router. 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349250" lvl="0" indent="-349250">
              <a:buSzPct val="100000"/>
              <a:buFont typeface="Arial" panose="020B0604020202020204" pitchFamily="34" charset="0"/>
              <a:buChar char="•"/>
            </a:pPr>
            <a:endParaRPr sz="2200"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buSzPct val="100000"/>
              <a:buFont typeface="Arial" panose="020B0604020202020204" pitchFamily="34" charset="0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</a:t>
            </a:r>
            <a:r>
              <a:rPr sz="2200" dirty="0" err="1">
                <a:latin typeface="Tw Cen MT"/>
                <a:ea typeface="Tw Cen MT"/>
                <a:cs typeface="Tw Cen MT"/>
                <a:sym typeface="Tw Cen MT"/>
              </a:rPr>
              <a:t>XBee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 is used to receive the data coming from the sensor modules.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THE REMOTE SERVER</a:t>
            </a:r>
          </a:p>
        </p:txBody>
      </p:sp>
      <p:pic>
        <p:nvPicPr>
          <p:cNvPr id="290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2102" y="4155492"/>
            <a:ext cx="2245311" cy="224531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268083" y="1932315"/>
            <a:ext cx="9779328" cy="206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26861" lvl="0" indent="-426861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remote server can be located anywhere in the city, or even elsewhere.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data received from the Data Central is stored in the server.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server has an application to analyze historical water level data in a database.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lnSpc>
                <a:spcPct val="150000"/>
              </a:lnSpc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server is capable of sending alerts via SMS to registered phone numbers.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1131683" y="281292"/>
            <a:ext cx="9906001" cy="1783370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Summary</a:t>
            </a:r>
          </a:p>
        </p:txBody>
      </p:sp>
      <p:graphicFrame>
        <p:nvGraphicFramePr>
          <p:cNvPr id="294" name="Table 294"/>
          <p:cNvGraphicFramePr/>
          <p:nvPr>
            <p:extLst>
              <p:ext uri="{D42A27DB-BD31-4B8C-83A1-F6EECF244321}">
                <p14:modId xmlns:p14="http://schemas.microsoft.com/office/powerpoint/2010/main" val="2153937671"/>
              </p:ext>
            </p:extLst>
          </p:nvPr>
        </p:nvGraphicFramePr>
        <p:xfrm>
          <a:off x="1585609" y="1857803"/>
          <a:ext cx="9260731" cy="437859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08164"/>
                <a:gridCol w="4902582"/>
                <a:gridCol w="2549985"/>
              </a:tblGrid>
              <a:tr h="785042">
                <a:tc>
                  <a:txBody>
                    <a:bodyPr/>
                    <a:lstStyle/>
                    <a:p>
                      <a:pPr lvl="0">
                        <a:defRPr sz="1800" b="0" i="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b="1" dirty="0">
                          <a:solidFill>
                            <a:srgbClr val="FFFFFF"/>
                          </a:solidFill>
                          <a:sym typeface="Helvetica"/>
                        </a:rPr>
                        <a:t>Functions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Components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</a:tr>
              <a:tr h="1459953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Sensor Modules</a:t>
                      </a:r>
                    </a:p>
                  </a:txBody>
                  <a:tcPr marL="45720" marR="45720" anchor="ctr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 dirty="0">
                          <a:sym typeface="Helvetica"/>
                        </a:rPr>
                        <a:t>Monitor the water level.</a:t>
                      </a:r>
                      <a:endParaRPr sz="1000" dirty="0">
                        <a:sym typeface="Helvetica"/>
                      </a:endParaRPr>
                    </a:p>
                    <a:p>
                      <a:pPr lvl="0" algn="l">
                        <a:defRPr sz="1800" b="0" i="0"/>
                      </a:pPr>
                      <a:endParaRPr sz="1000" dirty="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 dirty="0">
                          <a:sym typeface="Helvetica"/>
                        </a:rPr>
                        <a:t>Send the collected data to the next hop from time to time</a:t>
                      </a:r>
                      <a:r>
                        <a:rPr sz="1600" b="1" dirty="0" smtClean="0">
                          <a:sym typeface="Helvetica"/>
                        </a:rPr>
                        <a:t>.</a:t>
                      </a:r>
                      <a:endParaRPr lang="en-US" sz="1600" b="1" dirty="0" smtClean="0">
                        <a:sym typeface="Helvetica"/>
                      </a:endParaRP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Microcontroller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Ultrasonic Sensor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XBee radio module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Battery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Solar panel</a:t>
                      </a: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</a:tr>
              <a:tr h="785042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b="1" dirty="0">
                          <a:solidFill>
                            <a:srgbClr val="FFFFFF"/>
                          </a:solidFill>
                          <a:sym typeface="Helvetica"/>
                        </a:rPr>
                        <a:t>Data Central Module</a:t>
                      </a:r>
                    </a:p>
                  </a:txBody>
                  <a:tcPr marL="45720" marR="45720" anchor="ctr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Setup the mesh network.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Coordinate the frequency that data is sent.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Send the data collected to the remote server.</a:t>
                      </a: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Microcontroller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Ethernet shield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XBee radio module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Router</a:t>
                      </a: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</a:tr>
              <a:tr h="785042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b="1" dirty="0">
                          <a:solidFill>
                            <a:srgbClr val="FFFFFF"/>
                          </a:solidFill>
                          <a:sym typeface="Helvetica"/>
                        </a:rPr>
                        <a:t>Remote Server</a:t>
                      </a:r>
                    </a:p>
                  </a:txBody>
                  <a:tcPr marL="45720" marR="45720" anchor="ctr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Store the data received.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Process the data and generate charts.</a:t>
                      </a:r>
                      <a:endParaRPr sz="100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>
                          <a:sym typeface="Helvetica"/>
                        </a:rPr>
                        <a:t>Issue alerts via SMS to registered parties.</a:t>
                      </a: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 dirty="0">
                          <a:sym typeface="Helvetica"/>
                        </a:rPr>
                        <a:t>Router</a:t>
                      </a:r>
                      <a:endParaRPr sz="1000" dirty="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 dirty="0">
                          <a:sym typeface="Helvetica"/>
                        </a:rPr>
                        <a:t>General Packet Radio Service (GPRS) </a:t>
                      </a:r>
                      <a:endParaRPr sz="1000" dirty="0">
                        <a:sym typeface="Helvetica"/>
                      </a:endParaRPr>
                    </a:p>
                    <a:p>
                      <a:pPr marL="274320" lvl="0" indent="-27432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600" b="1" dirty="0">
                          <a:sym typeface="Helvetica"/>
                        </a:rPr>
                        <a:t>Computer</a:t>
                      </a:r>
                    </a:p>
                  </a:txBody>
                  <a:tcPr marL="45720" marR="4572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What comes next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1141411" y="2249484"/>
            <a:ext cx="5564190" cy="3541716"/>
          </a:xfrm>
          <a:prstGeom prst="rect">
            <a:avLst/>
          </a:prstGeom>
        </p:spPr>
        <p:txBody>
          <a:bodyPr/>
          <a:lstStyle/>
          <a:p>
            <a:pPr marL="313030" lvl="0" indent="-313030">
              <a:lnSpc>
                <a:spcPct val="150000"/>
              </a:lnSpc>
              <a:defRPr sz="1800"/>
            </a:pPr>
            <a:r>
              <a:rPr sz="2200"/>
              <a:t>Generate maps showing frequently affected areas</a:t>
            </a:r>
            <a:r>
              <a:t>;</a:t>
            </a:r>
          </a:p>
          <a:p>
            <a:pPr marL="313030" lvl="0" indent="-313030">
              <a:lnSpc>
                <a:spcPct val="150000"/>
              </a:lnSpc>
              <a:defRPr sz="1800"/>
            </a:pPr>
            <a:r>
              <a:rPr sz="2200"/>
              <a:t>Add more sensors to the Modules for including more functions;</a:t>
            </a:r>
          </a:p>
          <a:p>
            <a:pPr marL="313030" lvl="0" indent="-313030">
              <a:lnSpc>
                <a:spcPct val="150000"/>
              </a:lnSpc>
              <a:defRPr sz="1800"/>
            </a:pPr>
            <a:r>
              <a:rPr sz="2200"/>
              <a:t>Develop mobile application to end users</a:t>
            </a:r>
            <a:r>
              <a:t>.</a:t>
            </a:r>
          </a:p>
        </p:txBody>
      </p:sp>
      <p:pic>
        <p:nvPicPr>
          <p:cNvPr id="298" name="image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4200" y="2209800"/>
            <a:ext cx="4538110" cy="2971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9665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478574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Observations &amp; conclusion</a:t>
            </a:r>
          </a:p>
        </p:txBody>
      </p:sp>
      <p:sp>
        <p:nvSpPr>
          <p:cNvPr id="301" name="Shape 301"/>
          <p:cNvSpPr>
            <a:spLocks noGrp="1"/>
          </p:cNvSpPr>
          <p:nvPr>
            <p:ph type="body" idx="1"/>
          </p:nvPr>
        </p:nvSpPr>
        <p:spPr>
          <a:xfrm>
            <a:off x="5562599" y="1981200"/>
            <a:ext cx="5484814" cy="4100425"/>
          </a:xfrm>
          <a:prstGeom prst="rect">
            <a:avLst/>
          </a:prstGeom>
        </p:spPr>
        <p:txBody>
          <a:bodyPr/>
          <a:lstStyle/>
          <a:p>
            <a:pPr marL="313030" lvl="0" indent="-313030">
              <a:defRPr sz="1800"/>
            </a:pPr>
            <a:r>
              <a:rPr sz="2200" dirty="0"/>
              <a:t>System is relatively simple to implement. </a:t>
            </a:r>
          </a:p>
          <a:p>
            <a:pPr marL="313030" lvl="0" indent="-313030">
              <a:defRPr sz="1800"/>
            </a:pPr>
            <a:r>
              <a:rPr sz="2200" dirty="0"/>
              <a:t>Open source;</a:t>
            </a:r>
          </a:p>
          <a:p>
            <a:pPr marL="313030" lvl="0" indent="-313030">
              <a:defRPr sz="1800"/>
            </a:pPr>
            <a:r>
              <a:rPr sz="2200" dirty="0"/>
              <a:t>Remote server </a:t>
            </a:r>
            <a:r>
              <a:rPr lang="en-US" sz="2200" dirty="0" smtClean="0"/>
              <a:t>is </a:t>
            </a:r>
            <a:r>
              <a:rPr sz="2200" dirty="0" smtClean="0"/>
              <a:t>in </a:t>
            </a:r>
            <a:r>
              <a:rPr sz="2200" dirty="0"/>
              <a:t>planning stage.</a:t>
            </a:r>
          </a:p>
          <a:p>
            <a:pPr marL="313030" lvl="0" indent="-313030">
              <a:defRPr sz="1800"/>
            </a:pPr>
            <a:r>
              <a:rPr sz="2200" dirty="0"/>
              <a:t>Predicting and alerting floods is the first step in taking preventive and/or corrective action.</a:t>
            </a:r>
          </a:p>
          <a:p>
            <a:pPr marL="313030" lvl="0" indent="-313030">
              <a:defRPr sz="1800"/>
            </a:pPr>
            <a:r>
              <a:rPr sz="2200" dirty="0"/>
              <a:t>Hope the system may serve as a basis for future related projects.</a:t>
            </a:r>
          </a:p>
        </p:txBody>
      </p:sp>
      <p:pic>
        <p:nvPicPr>
          <p:cNvPr id="302" name="image2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905000"/>
            <a:ext cx="4325112" cy="3243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9518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1180322" y="2528383"/>
            <a:ext cx="9906001" cy="1783369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 lvl="0" algn="ctr">
              <a:defRPr sz="1800" cap="none"/>
            </a:pPr>
            <a:r>
              <a:rPr sz="6600" cap="all" dirty="0"/>
              <a:t>Thanks for coming!</a:t>
            </a:r>
          </a:p>
        </p:txBody>
      </p:sp>
      <p:sp>
        <p:nvSpPr>
          <p:cNvPr id="303" name="Shape 303"/>
          <p:cNvSpPr/>
          <p:nvPr/>
        </p:nvSpPr>
        <p:spPr>
          <a:xfrm>
            <a:off x="1566152" y="4311751"/>
            <a:ext cx="9669295" cy="35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96000"/>
              </a:lnSpc>
              <a:defRPr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 lvl="0" algn="l"/>
            <a:r>
              <a:rPr dirty="0"/>
              <a:t>Special thanks to Professor Jeremy </a:t>
            </a:r>
            <a:r>
              <a:rPr dirty="0" err="1"/>
              <a:t>Hajek</a:t>
            </a:r>
            <a:r>
              <a:rPr dirty="0"/>
              <a:t> and Dr. Daniel </a:t>
            </a:r>
            <a:r>
              <a:rPr dirty="0" err="1"/>
              <a:t>Tomal</a:t>
            </a:r>
            <a:r>
              <a:rPr dirty="0"/>
              <a:t> for their help and support in this project.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REFERENCES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1141411" y="2249485"/>
            <a:ext cx="9906001" cy="4394506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endParaRPr sz="1600"/>
          </a:p>
          <a:p>
            <a:pPr marL="203200" lvl="0" indent="-203200">
              <a:buClr>
                <a:srgbClr val="FFFFFF"/>
              </a:buClr>
              <a:defRPr sz="1800"/>
            </a:pPr>
            <a:r>
              <a:rPr sz="1600"/>
              <a:t>http://www.parallax.com/sites/default/files/downloads/28015-PING-Detect-Distance.pdf</a:t>
            </a:r>
          </a:p>
          <a:p>
            <a:pPr marL="228600" lvl="0" indent="-228600">
              <a:buClr>
                <a:srgbClr val="FFFFFF"/>
              </a:buClr>
              <a:defRPr sz="18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http://ftp1.digi.com/support/documentation/90000976_V.pdf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Context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1141412" y="2029968"/>
            <a:ext cx="9906001" cy="4828033"/>
          </a:xfrm>
          <a:prstGeom prst="rect">
            <a:avLst/>
          </a:prstGeom>
        </p:spPr>
        <p:txBody>
          <a:bodyPr/>
          <a:lstStyle>
            <a:lvl1pPr marL="279400" indent="-279400">
              <a:buClr>
                <a:srgbClr val="FFFFFF"/>
              </a:buClr>
            </a:lvl1pPr>
          </a:lstStyle>
          <a:p>
            <a:pPr lvl="0">
              <a:defRPr sz="1800"/>
            </a:pPr>
            <a:r>
              <a:rPr sz="2200" dirty="0"/>
              <a:t>A flood is a general and temporary condition where two or more acres of normally dry land are inundated by water or mudflow.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2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17" name="Erschrecklichewasserflut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9061" y="2959192"/>
            <a:ext cx="4873878" cy="3759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cap="none"/>
            </a:pPr>
            <a:r>
              <a:rPr sz="3600" cap="all"/>
              <a:t>Context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79400" indent="-279400">
              <a:buClr>
                <a:srgbClr val="FFFFFF"/>
              </a:buClr>
            </a:lvl1pPr>
          </a:lstStyle>
          <a:p>
            <a:pPr lvl="0">
              <a:defRPr sz="1800"/>
            </a:pPr>
            <a:r>
              <a:rPr sz="2200"/>
              <a:t>Causes: overtopped levees, outdated or clogged drainage systems, rapid accumulation of rainfall, snowmelt and river overflow.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3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22" name="1927_Mississippi_Flood_Levee_Breac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786" y="3060028"/>
            <a:ext cx="3132733" cy="2356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1000Watersnoodramp_1953_dijkdoorbraak_Den_Bommel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082" y="3151880"/>
            <a:ext cx="2424953" cy="361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00Vegetation_Induced_Circular_Snowmelt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9577" y="3400311"/>
            <a:ext cx="2195447" cy="3306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BDF0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7246" y="2745133"/>
            <a:ext cx="2728072" cy="361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cap="none"/>
            </a:pPr>
            <a:r>
              <a:rPr sz="3600" cap="all"/>
              <a:t>Context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79400" indent="-279400">
              <a:buClr>
                <a:srgbClr val="FFFFFF"/>
              </a:buClr>
            </a:lvl1pPr>
          </a:lstStyle>
          <a:p>
            <a:pPr lvl="0">
              <a:buClrTx/>
              <a:defRPr sz="1800"/>
            </a:pPr>
            <a:r>
              <a:rPr sz="2200" dirty="0"/>
              <a:t>Just a few inches of water from a flood can cause tens of thousands of dollars in damage.</a:t>
            </a:r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4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30" name="Bundesarchiv_B_422_Bild-0086,_Köln,_Rheinufer,_Hochwass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859" y="2705836"/>
            <a:ext cx="3631139" cy="369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00000THW_Tauwettereinsatz_OV-Pfaffenhofen_03_2006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693" y="3066895"/>
            <a:ext cx="4597607" cy="3448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cap="none"/>
            </a:pPr>
            <a:r>
              <a:rPr sz="3600" cap="all" dirty="0"/>
              <a:t>Context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1141412" y="2112264"/>
            <a:ext cx="9906001" cy="4745737"/>
          </a:xfrm>
          <a:prstGeom prst="rect">
            <a:avLst/>
          </a:prstGeom>
        </p:spPr>
        <p:txBody>
          <a:bodyPr/>
          <a:lstStyle>
            <a:lvl1pPr marL="279400" indent="-279400">
              <a:buClr>
                <a:srgbClr val="FFFFFF"/>
              </a:buClr>
            </a:lvl1pPr>
          </a:lstStyle>
          <a:p>
            <a:pPr lvl="0">
              <a:buClrTx/>
              <a:defRPr sz="1800"/>
            </a:pPr>
            <a:r>
              <a:rPr sz="2200" dirty="0"/>
              <a:t>Flash flooding is the leading cause of weather-related deaths in the U.S.- approximately 99 deaths per year (National Weather Service, 2006). 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5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36" name="A_Flood_on_Java_1865-1876_Raden_Sale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2046" y="3066165"/>
            <a:ext cx="4881223" cy="3512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 dirty="0"/>
              <a:t>Context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79400" indent="-279400">
              <a:buClr>
                <a:srgbClr val="FFFFFF"/>
              </a:buClr>
            </a:lvl1pPr>
          </a:lstStyle>
          <a:p>
            <a:pPr lvl="0">
              <a:buClrTx/>
              <a:defRPr sz="1800"/>
            </a:pPr>
            <a:r>
              <a:rPr sz="2200" dirty="0"/>
              <a:t>Over 50% of flood-related </a:t>
            </a:r>
            <a:r>
              <a:rPr sz="2200" dirty="0" err="1"/>
              <a:t>drownings</a:t>
            </a:r>
            <a:r>
              <a:rPr sz="2200" dirty="0"/>
              <a:t> are vehicle-related.</a:t>
            </a: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FFFFFF"/>
                </a:solidFill>
              </a:rPr>
              <a:t>6</a:t>
            </a:fld>
            <a:endParaRPr sz="1000">
              <a:solidFill>
                <a:srgbClr val="FFFFFF"/>
              </a:solidFill>
            </a:endParaRPr>
          </a:p>
        </p:txBody>
      </p:sp>
      <p:pic>
        <p:nvPicPr>
          <p:cNvPr id="241" name="THW_Hochwassereinsatz_Deutschlan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310" y="2969406"/>
            <a:ext cx="4118391" cy="274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Flood10240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0900" y="3911044"/>
            <a:ext cx="3660791" cy="274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Alicante(30-09-1997)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6110" y="675607"/>
            <a:ext cx="3330402" cy="504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 dirty="0"/>
              <a:t>PURPOSE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1141411" y="2097088"/>
            <a:ext cx="9906001" cy="3541715"/>
          </a:xfrm>
          <a:prstGeom prst="rect">
            <a:avLst/>
          </a:prstGeom>
          <a:noFill/>
        </p:spPr>
        <p:txBody>
          <a:bodyPr/>
          <a:lstStyle/>
          <a:p>
            <a:pPr>
              <a:defRPr sz="1800"/>
            </a:pPr>
            <a:r>
              <a:rPr sz="2200" dirty="0"/>
              <a:t>Build a simple flood alert system, composed of a mesh sensor network</a:t>
            </a:r>
            <a:r>
              <a:rPr sz="2200" dirty="0" smtClean="0"/>
              <a:t>.</a:t>
            </a:r>
            <a:endParaRPr lang="en-US" sz="2200" dirty="0" smtClean="0"/>
          </a:p>
          <a:p>
            <a:pPr>
              <a:defRPr sz="1800"/>
            </a:pPr>
            <a:endParaRPr sz="2200" dirty="0"/>
          </a:p>
          <a:p>
            <a:pPr>
              <a:defRPr sz="1800"/>
            </a:pPr>
            <a:r>
              <a:rPr sz="2200" dirty="0"/>
              <a:t>The system will monitor water level and present the data in a central</a:t>
            </a:r>
            <a:r>
              <a:rPr sz="2200" dirty="0" smtClean="0"/>
              <a:t>.</a:t>
            </a:r>
            <a:endParaRPr lang="en-US" sz="2200" dirty="0" smtClean="0"/>
          </a:p>
          <a:p>
            <a:pPr>
              <a:defRPr sz="1800"/>
            </a:pPr>
            <a:endParaRPr sz="2200" dirty="0"/>
          </a:p>
          <a:p>
            <a:pPr>
              <a:defRPr sz="1800"/>
            </a:pPr>
            <a:r>
              <a:rPr sz="2200" dirty="0"/>
              <a:t>The goal is to minimize economic damage and help authorities take action in advance of a flash flood</a:t>
            </a:r>
            <a:r>
              <a:rPr sz="2200" dirty="0" smtClean="0"/>
              <a:t>.</a:t>
            </a:r>
            <a:endParaRPr lang="en-US" sz="2200" dirty="0" smtClean="0"/>
          </a:p>
          <a:p>
            <a:pPr>
              <a:defRPr sz="1800"/>
            </a:pPr>
            <a:endParaRPr sz="2200" dirty="0"/>
          </a:p>
          <a:p>
            <a:pPr>
              <a:defRPr sz="1800"/>
            </a:pPr>
            <a:r>
              <a:rPr sz="2200" dirty="0"/>
              <a:t>Analyze the data and point out which areas need more attention.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SYSTEM OVERVIEW</a:t>
            </a:r>
          </a:p>
        </p:txBody>
      </p:sp>
      <p:sp>
        <p:nvSpPr>
          <p:cNvPr id="249" name="Shape 249"/>
          <p:cNvSpPr/>
          <p:nvPr/>
        </p:nvSpPr>
        <p:spPr>
          <a:xfrm>
            <a:off x="1259455" y="2097088"/>
            <a:ext cx="9787958" cy="280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26861" lvl="0" indent="-426861"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The flood alert system should be composed by three distinct parts: </a:t>
            </a:r>
            <a:r>
              <a:rPr sz="2200" u="sng" dirty="0">
                <a:latin typeface="Tw Cen MT"/>
                <a:ea typeface="Tw Cen MT"/>
                <a:cs typeface="Tw Cen MT"/>
                <a:sym typeface="Tw Cen MT"/>
              </a:rPr>
              <a:t>sensor modules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, </a:t>
            </a:r>
            <a:r>
              <a:rPr sz="2200" u="sng" dirty="0">
                <a:latin typeface="Tw Cen MT"/>
                <a:ea typeface="Tw Cen MT"/>
                <a:cs typeface="Tw Cen MT"/>
                <a:sym typeface="Tw Cen MT"/>
              </a:rPr>
              <a:t>data central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, and a </a:t>
            </a:r>
            <a:r>
              <a:rPr sz="2200" u="sng" dirty="0">
                <a:latin typeface="Tw Cen MT"/>
                <a:ea typeface="Tw Cen MT"/>
                <a:cs typeface="Tw Cen MT"/>
                <a:sym typeface="Tw Cen MT"/>
              </a:rPr>
              <a:t>remote server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. 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285750" lvl="0" indent="-285750">
              <a:buSzPct val="100000"/>
              <a:buFont typeface="Arial"/>
              <a:buChar char="•"/>
            </a:pPr>
            <a:endParaRPr sz="2200"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Communication between each sensor module and the data central is done via </a:t>
            </a:r>
            <a:r>
              <a:rPr sz="2200" dirty="0" err="1">
                <a:latin typeface="Tw Cen MT"/>
                <a:ea typeface="Tw Cen MT"/>
                <a:cs typeface="Tw Cen MT"/>
                <a:sym typeface="Tw Cen MT"/>
              </a:rPr>
              <a:t>XBee</a:t>
            </a: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 radios.</a:t>
            </a:r>
            <a:endParaRPr dirty="0">
              <a:latin typeface="Tw Cen MT"/>
              <a:ea typeface="Tw Cen MT"/>
              <a:cs typeface="Tw Cen MT"/>
              <a:sym typeface="Tw Cen MT"/>
            </a:endParaRPr>
          </a:p>
          <a:p>
            <a:pPr marL="285750" lvl="0" indent="-285750">
              <a:buSzPct val="100000"/>
              <a:buFont typeface="Arial"/>
              <a:buChar char="•"/>
            </a:pPr>
            <a:endParaRPr sz="2200" dirty="0">
              <a:latin typeface="Tw Cen MT"/>
              <a:ea typeface="Tw Cen MT"/>
              <a:cs typeface="Tw Cen MT"/>
              <a:sym typeface="Tw Cen MT"/>
            </a:endParaRPr>
          </a:p>
          <a:p>
            <a:pPr marL="426861" lvl="0" indent="-426861">
              <a:buSzPct val="100000"/>
              <a:buFont typeface="Arial"/>
              <a:buChar char="•"/>
            </a:pPr>
            <a:r>
              <a:rPr sz="2200" dirty="0">
                <a:latin typeface="Tw Cen MT"/>
                <a:ea typeface="Tw Cen MT"/>
                <a:cs typeface="Tw Cen MT"/>
                <a:sym typeface="Tw Cen MT"/>
              </a:rPr>
              <a:t>Communication between the data central and the remote server is done via Internet.</a:t>
            </a:r>
          </a:p>
        </p:txBody>
      </p:sp>
      <p:grpSp>
        <p:nvGrpSpPr>
          <p:cNvPr id="261" name="Group 261"/>
          <p:cNvGrpSpPr/>
          <p:nvPr/>
        </p:nvGrpSpPr>
        <p:grpSpPr>
          <a:xfrm>
            <a:off x="2690367" y="4964694"/>
            <a:ext cx="6471922" cy="1251016"/>
            <a:chOff x="0" y="0"/>
            <a:chExt cx="6471920" cy="1251015"/>
          </a:xfrm>
        </p:grpSpPr>
        <p:grpSp>
          <p:nvGrpSpPr>
            <p:cNvPr id="252" name="Group 252"/>
            <p:cNvGrpSpPr/>
            <p:nvPr/>
          </p:nvGrpSpPr>
          <p:grpSpPr>
            <a:xfrm>
              <a:off x="0" y="0"/>
              <a:ext cx="1668021" cy="1251016"/>
              <a:chOff x="0" y="0"/>
              <a:chExt cx="1668020" cy="125101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0" y="0"/>
                <a:ext cx="1668021" cy="1251016"/>
              </a:xfrm>
              <a:prstGeom prst="roundRect">
                <a:avLst>
                  <a:gd name="adj" fmla="val 7500"/>
                </a:avLst>
              </a:prstGeom>
              <a:solidFill>
                <a:srgbClr val="FFFFFF">
                  <a:alpha val="90000"/>
                </a:srgbClr>
              </a:solidFill>
              <a:ln w="25400" cap="flat">
                <a:solidFill>
                  <a:srgbClr val="63A0CC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sz="1970" b="1"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27452" y="274988"/>
                <a:ext cx="1613116" cy="70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1970" b="1"/>
                </a:lvl1pPr>
              </a:lstStyle>
              <a:p>
                <a:pPr lvl="0">
                  <a:defRPr sz="1800" b="0"/>
                </a:pPr>
                <a:r>
                  <a:rPr sz="1970" b="1"/>
                  <a:t>Sensor Modules</a:t>
                </a:r>
              </a:p>
            </p:txBody>
          </p:sp>
        </p:grpSp>
        <p:sp>
          <p:nvSpPr>
            <p:cNvPr id="253" name="Shape 253"/>
            <p:cNvSpPr/>
            <p:nvPr/>
          </p:nvSpPr>
          <p:spPr>
            <a:xfrm>
              <a:off x="1851502" y="442025"/>
              <a:ext cx="366966" cy="366965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63A0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256" name="Group 256"/>
            <p:cNvGrpSpPr/>
            <p:nvPr/>
          </p:nvGrpSpPr>
          <p:grpSpPr>
            <a:xfrm>
              <a:off x="2401949" y="0"/>
              <a:ext cx="1668022" cy="1251016"/>
              <a:chOff x="0" y="0"/>
              <a:chExt cx="1668020" cy="1251015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0" y="0"/>
                <a:ext cx="1668021" cy="1251016"/>
              </a:xfrm>
              <a:prstGeom prst="roundRect">
                <a:avLst>
                  <a:gd name="adj" fmla="val 7500"/>
                </a:avLst>
              </a:prstGeom>
              <a:solidFill>
                <a:srgbClr val="FFFFFF">
                  <a:alpha val="90000"/>
                </a:srgbClr>
              </a:solidFill>
              <a:ln w="25400" cap="flat">
                <a:solidFill>
                  <a:srgbClr val="5D9F9D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sz="1970" b="1"/>
                </a:pPr>
                <a:endParaRPr/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27452" y="427388"/>
                <a:ext cx="1613116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1970" b="1"/>
                </a:lvl1pPr>
              </a:lstStyle>
              <a:p>
                <a:pPr lvl="0">
                  <a:defRPr sz="1800" b="0"/>
                </a:pPr>
                <a:r>
                  <a:rPr sz="1970" b="1"/>
                  <a:t>Data Central</a:t>
                </a:r>
              </a:p>
            </p:txBody>
          </p:sp>
        </p:grpSp>
        <p:sp>
          <p:nvSpPr>
            <p:cNvPr id="257" name="Shape 257"/>
            <p:cNvSpPr/>
            <p:nvPr/>
          </p:nvSpPr>
          <p:spPr>
            <a:xfrm>
              <a:off x="4253452" y="442025"/>
              <a:ext cx="366966" cy="366965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5D9F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grpSp>
          <p:nvGrpSpPr>
            <p:cNvPr id="260" name="Group 260"/>
            <p:cNvGrpSpPr/>
            <p:nvPr/>
          </p:nvGrpSpPr>
          <p:grpSpPr>
            <a:xfrm>
              <a:off x="4803899" y="0"/>
              <a:ext cx="1668022" cy="1251016"/>
              <a:chOff x="0" y="0"/>
              <a:chExt cx="1668020" cy="1251015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0" y="0"/>
                <a:ext cx="1668021" cy="1251016"/>
              </a:xfrm>
              <a:prstGeom prst="roundRect">
                <a:avLst>
                  <a:gd name="adj" fmla="val 7500"/>
                </a:avLst>
              </a:prstGeom>
              <a:solidFill>
                <a:srgbClr val="FFFFFF">
                  <a:alpha val="90000"/>
                </a:srgbClr>
              </a:solidFill>
              <a:ln w="25400" cap="flat">
                <a:solidFill>
                  <a:srgbClr val="8AC4A7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914400">
                  <a:defRPr sz="1970" b="1"/>
                </a:pPr>
                <a:endParaRPr/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27452" y="274988"/>
                <a:ext cx="1613116" cy="701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1970" b="1"/>
                </a:lvl1pPr>
              </a:lstStyle>
              <a:p>
                <a:pPr lvl="0">
                  <a:defRPr sz="1800" b="0"/>
                </a:pPr>
                <a:r>
                  <a:rPr sz="1970" b="1"/>
                  <a:t>Remote Server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2"/>
          </a:xfrm>
          <a:prstGeom prst="rect">
            <a:avLst/>
          </a:prstGeom>
        </p:spPr>
        <p:txBody>
          <a:bodyPr/>
          <a:lstStyle/>
          <a:p>
            <a:pPr lvl="0">
              <a:defRPr sz="1800" cap="none"/>
            </a:pPr>
            <a:r>
              <a:rPr sz="3600" cap="all"/>
              <a:t>Sensor</a:t>
            </a:r>
            <a:r>
              <a:rPr sz="3600" cap="all">
                <a:solidFill>
                  <a:srgbClr val="FFFFFF"/>
                </a:solidFill>
              </a:rPr>
              <a:t> </a:t>
            </a:r>
            <a:r>
              <a:rPr sz="3600" cap="all"/>
              <a:t>Modules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1141411" y="2249485"/>
            <a:ext cx="9906001" cy="3541715"/>
          </a:xfrm>
          <a:prstGeom prst="rect">
            <a:avLst/>
          </a:prstGeom>
        </p:spPr>
        <p:txBody>
          <a:bodyPr/>
          <a:lstStyle/>
          <a:p>
            <a:pPr marL="304800" lvl="0" indent="-304800">
              <a:buClr>
                <a:srgbClr val="FFFFFF"/>
              </a:buClr>
              <a:defRPr sz="1800"/>
            </a:pPr>
            <a:r>
              <a:rPr sz="2400" dirty="0"/>
              <a:t>Each sensor module is composed by: </a:t>
            </a:r>
            <a:br>
              <a:rPr sz="2400" dirty="0"/>
            </a:br>
            <a:endParaRPr sz="2400" dirty="0"/>
          </a:p>
          <a:p>
            <a:pPr marL="711200" lvl="1" indent="-254000">
              <a:spcBef>
                <a:spcPts val="500"/>
              </a:spcBef>
              <a:defRPr sz="1800"/>
            </a:pPr>
            <a:r>
              <a:rPr lang="en-US" sz="2000" dirty="0"/>
              <a:t>An ultrasonic sensor to monitor the water level</a:t>
            </a:r>
            <a:r>
              <a:rPr lang="en-US" sz="2000" dirty="0" smtClean="0"/>
              <a:t>.</a:t>
            </a:r>
          </a:p>
          <a:p>
            <a:pPr marL="711200" lvl="1" indent="-254000">
              <a:spcBef>
                <a:spcPts val="500"/>
              </a:spcBef>
              <a:defRPr sz="1800"/>
            </a:pPr>
            <a:r>
              <a:rPr sz="2000" dirty="0" smtClean="0"/>
              <a:t>An </a:t>
            </a:r>
            <a:r>
              <a:rPr sz="2000" dirty="0"/>
              <a:t>Arduino Uno microcontroller board.</a:t>
            </a:r>
          </a:p>
          <a:p>
            <a:pPr marL="711200" lvl="1" indent="-254000">
              <a:spcBef>
                <a:spcPts val="500"/>
              </a:spcBef>
              <a:defRPr sz="1800"/>
            </a:pPr>
            <a:r>
              <a:rPr sz="2000" dirty="0" smtClean="0"/>
              <a:t>A</a:t>
            </a:r>
            <a:r>
              <a:rPr lang="en-US" sz="2000" dirty="0" smtClean="0"/>
              <a:t>n</a:t>
            </a:r>
            <a:r>
              <a:rPr sz="2000" dirty="0" smtClean="0"/>
              <a:t> </a:t>
            </a:r>
            <a:r>
              <a:rPr sz="2000" dirty="0" err="1"/>
              <a:t>XBee</a:t>
            </a:r>
            <a:r>
              <a:rPr sz="2000" dirty="0"/>
              <a:t> radio module to send the data.</a:t>
            </a:r>
          </a:p>
          <a:p>
            <a:pPr marL="711200" lvl="1" indent="-254000">
              <a:spcBef>
                <a:spcPts val="500"/>
              </a:spcBef>
              <a:defRPr sz="1800"/>
            </a:pPr>
            <a:r>
              <a:rPr sz="2000" dirty="0"/>
              <a:t>Solar panel and battery.</a:t>
            </a:r>
          </a:p>
        </p:txBody>
      </p:sp>
      <p:pic>
        <p:nvPicPr>
          <p:cNvPr id="265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8293" y="3735420"/>
            <a:ext cx="2984117" cy="2791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7807" y="1633478"/>
            <a:ext cx="2404897" cy="180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7000" y="5021093"/>
            <a:ext cx="1836907" cy="1836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000D59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9ACD4C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9ACD4C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9ACD4C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9ACD4C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681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Roman</vt:lpstr>
      <vt:lpstr>Helvetica</vt:lpstr>
      <vt:lpstr>Tw Cen MT</vt:lpstr>
      <vt:lpstr>Default</vt:lpstr>
      <vt:lpstr>FLOOD ALERT SYSTEM</vt:lpstr>
      <vt:lpstr>Context</vt:lpstr>
      <vt:lpstr>Context</vt:lpstr>
      <vt:lpstr>Context</vt:lpstr>
      <vt:lpstr>Context</vt:lpstr>
      <vt:lpstr>Context</vt:lpstr>
      <vt:lpstr>PURPOSE</vt:lpstr>
      <vt:lpstr>SYSTEM OVERVIEW</vt:lpstr>
      <vt:lpstr>Sensor Modules</vt:lpstr>
      <vt:lpstr>Sensor Modules</vt:lpstr>
      <vt:lpstr>Sensor Modules</vt:lpstr>
      <vt:lpstr>Data central</vt:lpstr>
      <vt:lpstr>THE REMOTE SERVER</vt:lpstr>
      <vt:lpstr>Summary</vt:lpstr>
      <vt:lpstr>What comes next</vt:lpstr>
      <vt:lpstr>Observations &amp; conclusion</vt:lpstr>
      <vt:lpstr>Thanks for coming!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ALERT SYSTEM</dc:title>
  <cp:lastModifiedBy>alysson</cp:lastModifiedBy>
  <cp:revision>10</cp:revision>
  <dcterms:modified xsi:type="dcterms:W3CDTF">2014-12-02T19:40:35Z</dcterms:modified>
</cp:coreProperties>
</file>